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15" r:id="rId3"/>
  </p:sldMasterIdLst>
  <p:notesMasterIdLst>
    <p:notesMasterId r:id="rId13"/>
  </p:notesMasterIdLst>
  <p:sldIdLst>
    <p:sldId id="2142535076" r:id="rId4"/>
    <p:sldId id="2142535124" r:id="rId5"/>
    <p:sldId id="2142535155" r:id="rId6"/>
    <p:sldId id="2142535166" r:id="rId7"/>
    <p:sldId id="2142535167" r:id="rId8"/>
    <p:sldId id="2142535168" r:id="rId9"/>
    <p:sldId id="2142535169" r:id="rId10"/>
    <p:sldId id="2142535170" r:id="rId11"/>
    <p:sldId id="21425351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E4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1" autoAdjust="0"/>
    <p:restoredTop sz="93602" autoAdjust="0"/>
  </p:normalViewPr>
  <p:slideViewPr>
    <p:cSldViewPr snapToGrid="0">
      <p:cViewPr varScale="1">
        <p:scale>
          <a:sx n="86" d="100"/>
          <a:sy n="86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ta Kalinichenko" userId="565a3560e1f378ee" providerId="LiveId" clId="{0FA53256-54F3-48FA-833E-117FA327DC98}"/>
    <pc:docChg chg="modSld">
      <pc:chgData name="Nikita Kalinichenko" userId="565a3560e1f378ee" providerId="LiveId" clId="{0FA53256-54F3-48FA-833E-117FA327DC98}" dt="2023-10-26T11:10:05.526" v="1"/>
      <pc:docMkLst>
        <pc:docMk/>
      </pc:docMkLst>
      <pc:sldChg chg="setBg">
        <pc:chgData name="Nikita Kalinichenko" userId="565a3560e1f378ee" providerId="LiveId" clId="{0FA53256-54F3-48FA-833E-117FA327DC98}" dt="2023-10-26T11:10:05.526" v="1"/>
        <pc:sldMkLst>
          <pc:docMk/>
          <pc:sldMk cId="3852978392" sldId="21425350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9C1A-4C70-480D-8A71-D39DD37E47B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522E-2723-4DAA-AC1A-62D4A8C7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u="none" strike="noStrike" kern="1200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44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29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9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4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5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7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5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u="none" strike="noStrike" kern="1200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2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AED22A7D-371F-2CD9-9A41-20FEDD411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192000" cy="69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preserve="1">
  <p:cSld name="Основная страница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84466836-BB44-E7CB-650E-86C88FA28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" r="155"/>
          <a:stretch/>
        </p:blipFill>
        <p:spPr>
          <a:xfrm>
            <a:off x="0" y="0"/>
            <a:ext cx="12192000" cy="68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9852F96-8962-F60F-6D1D-6F818C4B84AB}"/>
              </a:ext>
            </a:extLst>
          </p:cNvPr>
          <p:cNvSpPr/>
          <p:nvPr userDrawn="1"/>
        </p:nvSpPr>
        <p:spPr>
          <a:xfrm rot="16200000">
            <a:off x="10952734" y="829737"/>
            <a:ext cx="1253232" cy="1253232"/>
          </a:xfrm>
          <a:custGeom>
            <a:avLst/>
            <a:gdLst>
              <a:gd name="connsiteX0" fmla="*/ 1102495 w 1111250"/>
              <a:gd name="connsiteY0" fmla="*/ 0 h 1111250"/>
              <a:gd name="connsiteX1" fmla="*/ 1111250 w 1111250"/>
              <a:gd name="connsiteY1" fmla="*/ 0 h 1111250"/>
              <a:gd name="connsiteX2" fmla="*/ 1111250 w 1111250"/>
              <a:gd name="connsiteY2" fmla="*/ 1111250 h 1111250"/>
              <a:gd name="connsiteX3" fmla="*/ 0 w 1111250"/>
              <a:gd name="connsiteY3" fmla="*/ 1111250 h 1111250"/>
              <a:gd name="connsiteX4" fmla="*/ 0 w 1111250"/>
              <a:gd name="connsiteY4" fmla="*/ 1102495 h 1111250"/>
              <a:gd name="connsiteX5" fmla="*/ 47625 w 1111250"/>
              <a:gd name="connsiteY5" fmla="*/ 1104900 h 1111250"/>
              <a:gd name="connsiteX6" fmla="*/ 1104900 w 1111250"/>
              <a:gd name="connsiteY6" fmla="*/ 47625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250" h="1111250">
                <a:moveTo>
                  <a:pt x="1102495" y="0"/>
                </a:moveTo>
                <a:lnTo>
                  <a:pt x="1111250" y="0"/>
                </a:lnTo>
                <a:lnTo>
                  <a:pt x="1111250" y="1111250"/>
                </a:lnTo>
                <a:lnTo>
                  <a:pt x="0" y="1111250"/>
                </a:lnTo>
                <a:lnTo>
                  <a:pt x="0" y="1102495"/>
                </a:lnTo>
                <a:lnTo>
                  <a:pt x="47625" y="1104900"/>
                </a:lnTo>
                <a:cubicBezTo>
                  <a:pt x="631542" y="1104900"/>
                  <a:pt x="1104900" y="631542"/>
                  <a:pt x="1104900" y="47625"/>
                </a:cubicBezTo>
                <a:close/>
              </a:path>
            </a:pathLst>
          </a:custGeom>
          <a:solidFill>
            <a:srgbClr val="FF4013"/>
          </a:solidFill>
          <a:ln w="12700">
            <a:noFill/>
            <a:miter lim="400000"/>
          </a:ln>
        </p:spPr>
        <p:txBody>
          <a:bodyPr lIns="33867" tIns="33867" rIns="33867" bIns="33867" anchor="ctr"/>
          <a:lstStyle/>
          <a:p>
            <a:pPr marL="0" marR="0" lvl="0" indent="0" algn="l" defTabSz="154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6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4A3E6-0842-323A-1D61-2DA2EF7CF7B1}"/>
              </a:ext>
            </a:extLst>
          </p:cNvPr>
          <p:cNvSpPr/>
          <p:nvPr userDrawn="1"/>
        </p:nvSpPr>
        <p:spPr>
          <a:xfrm>
            <a:off x="-1" y="0"/>
            <a:ext cx="12205967" cy="838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13505534-3968-B0C4-399E-D0020A2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932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76777BE-609E-1F4D-97B3-8FE9792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" r="155"/>
          <a:stretch/>
        </p:blipFill>
        <p:spPr>
          <a:xfrm>
            <a:off x="0" y="0"/>
            <a:ext cx="12192000" cy="68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3"/>
            <a:ext cx="1098550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9" y="1287497"/>
            <a:ext cx="10985503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7"/>
            <a:ext cx="10985500" cy="952500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228594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457189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685783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914377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8624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3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AF10-802F-6EA7-0019-3DBDD5E2F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FB076-0F79-E1AF-8449-F95B07849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B23F-3252-B4D5-DB96-500929D4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CA33-9D2B-56D7-2D48-10FC4933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CD7F-BA61-6A9F-6827-A572BCC7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0192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99F9-D8DF-EB95-8554-FA9B13E0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CC46-6AE2-C23C-8BA1-3900834E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F59D-2FC4-6D8A-C4D0-CDF82038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90F7B-0DE3-7C3F-7D45-D408BA9E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313C-0C60-C185-1EEC-F84C6AB1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1040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8B6A-7DCA-2B67-04FE-CCFCB2DF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EF34-C629-8EF2-40D4-DAAA8945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DDB1-2007-6AEC-9573-4D37E58B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B8EA-C270-C9EC-46DA-90F052E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1E208-318B-13F3-7AD6-EEF3DFDE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3432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0AE5-7E1B-0D25-5A1D-A7DFA9AA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9CED-6552-B38C-584F-A5203238C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F5639-6203-147D-4FE6-8E902B5D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18F39-9677-0F27-16E3-01444EDA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F6E70-82F2-BED3-BF51-401C7AD8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096C0-62D1-3B2E-B1DB-50673EAD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382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29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3C05-84F8-01CA-54A4-1D600DF3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A6A47-01F4-C679-9178-3237905C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14AE0-2359-6CDC-CF40-A83E49E4C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C7556-5266-C7F0-5F1E-8FCAF5445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03225-4B9F-308A-F431-6D1E6B653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3B176-F3CB-E939-D8D0-5D0EA23D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06B9D-0ED3-D2B9-F6AD-0917A325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A63FC-0B8A-1A5E-6828-15245561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6988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D333-F58E-A93D-810A-C537D3AE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D8D3D-4C09-867B-63BA-37258AA0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8181B-FEEB-62C6-0D16-95821A56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57823-B813-2BD7-7D27-7AF3E32F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1637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B2F12-4781-01E5-1116-832E8F3E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2F750-13BD-95EE-17B3-A3E5C809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646AD-A83B-F78E-2677-EC3E7E6B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65130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827C-9C65-FFFF-9DAD-E2A08A35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885F-3D04-B294-F83F-F23A7B53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8DF7C-B05F-EC57-8CFA-73B53F0B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47492-CE05-3BD6-769C-24E35587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F911A-44A9-0096-79AC-4554EAF2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150D5-3416-5441-ACE6-4251420E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64896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0BCB-8367-8C53-C272-02F8A70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83AC3-908B-1F0F-0F2D-4985EACC2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EE9CB-C44E-B577-4295-48E974D84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310B7-36D5-9D16-CBA1-EEF22AF9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DFDF1-CBF6-07B4-00FE-1734C2D6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D082-5E87-CCAB-9EFC-FEBA6191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0105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1606-7DC3-B2D1-BD15-DF12A038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75DE3-55C5-787D-4B51-9DBFBAB26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7116-CB0A-FF62-1DFD-9B4CFB6F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D85A-A7CB-8F35-24A5-7D5F0B45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89CA-8ED1-56B7-619B-050BA20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9994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FBAAD-CA56-BFA0-1AD4-623999673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B0EDE-9417-C459-93E4-FFCD5F199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EF255-19F0-B9CD-F5A2-154ADC67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02DF8-BE89-CA22-25A9-AB818B81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5776-20FE-6EC7-DDD3-9DA43F51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683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54E02693-BDC3-F281-2CB0-67D9E8F52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917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14A3A3-8C31-4FA4-91E5-0A26DB175931}"/>
              </a:ext>
            </a:extLst>
          </p:cNvPr>
          <p:cNvSpPr/>
          <p:nvPr userDrawn="1"/>
        </p:nvSpPr>
        <p:spPr>
          <a:xfrm>
            <a:off x="11080749" y="5746749"/>
            <a:ext cx="1111251" cy="1111251"/>
          </a:xfrm>
          <a:custGeom>
            <a:avLst/>
            <a:gdLst>
              <a:gd name="connsiteX0" fmla="*/ 1102495 w 1111250"/>
              <a:gd name="connsiteY0" fmla="*/ 0 h 1111250"/>
              <a:gd name="connsiteX1" fmla="*/ 1111250 w 1111250"/>
              <a:gd name="connsiteY1" fmla="*/ 0 h 1111250"/>
              <a:gd name="connsiteX2" fmla="*/ 1111250 w 1111250"/>
              <a:gd name="connsiteY2" fmla="*/ 1111250 h 1111250"/>
              <a:gd name="connsiteX3" fmla="*/ 0 w 1111250"/>
              <a:gd name="connsiteY3" fmla="*/ 1111250 h 1111250"/>
              <a:gd name="connsiteX4" fmla="*/ 0 w 1111250"/>
              <a:gd name="connsiteY4" fmla="*/ 1102495 h 1111250"/>
              <a:gd name="connsiteX5" fmla="*/ 47625 w 1111250"/>
              <a:gd name="connsiteY5" fmla="*/ 1104900 h 1111250"/>
              <a:gd name="connsiteX6" fmla="*/ 1104900 w 1111250"/>
              <a:gd name="connsiteY6" fmla="*/ 47625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250" h="1111250">
                <a:moveTo>
                  <a:pt x="1102495" y="0"/>
                </a:moveTo>
                <a:lnTo>
                  <a:pt x="1111250" y="0"/>
                </a:lnTo>
                <a:lnTo>
                  <a:pt x="1111250" y="1111250"/>
                </a:lnTo>
                <a:lnTo>
                  <a:pt x="0" y="1111250"/>
                </a:lnTo>
                <a:lnTo>
                  <a:pt x="0" y="1102495"/>
                </a:lnTo>
                <a:lnTo>
                  <a:pt x="47625" y="1104900"/>
                </a:lnTo>
                <a:cubicBezTo>
                  <a:pt x="631542" y="1104900"/>
                  <a:pt x="1104900" y="631542"/>
                  <a:pt x="1104900" y="47625"/>
                </a:cubicBezTo>
                <a:close/>
              </a:path>
            </a:pathLst>
          </a:custGeom>
          <a:solidFill>
            <a:srgbClr val="FF4013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1160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5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54E02693-BDC3-F281-2CB0-67D9E8F52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1654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Заголовок и объект">
  <p:cSld name="12_Заголовок и объект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C5232-B058-43AA-9D50-7D74D8B695E4}"/>
              </a:ext>
            </a:extLst>
          </p:cNvPr>
          <p:cNvSpPr/>
          <p:nvPr userDrawn="1"/>
        </p:nvSpPr>
        <p:spPr>
          <a:xfrm>
            <a:off x="2" y="0"/>
            <a:ext cx="12254292" cy="6858000"/>
          </a:xfrm>
          <a:prstGeom prst="rect">
            <a:avLst/>
          </a:prstGeom>
          <a:gradFill flip="none" rotWithShape="1">
            <a:gsLst>
              <a:gs pos="0">
                <a:srgbClr val="002570"/>
              </a:gs>
              <a:gs pos="100000">
                <a:srgbClr val="0725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tserrat" panose="00000500000000000000" pitchFamily="2" charset="-52"/>
            </a:endParaRPr>
          </a:p>
        </p:txBody>
      </p:sp>
      <p:grpSp>
        <p:nvGrpSpPr>
          <p:cNvPr id="4" name="Graphic 27">
            <a:extLst>
              <a:ext uri="{FF2B5EF4-FFF2-40B4-BE49-F238E27FC236}">
                <a16:creationId xmlns:a16="http://schemas.microsoft.com/office/drawing/2014/main" id="{6C7F5905-FB15-4AB7-83B2-827356EE4C05}"/>
              </a:ext>
            </a:extLst>
          </p:cNvPr>
          <p:cNvGrpSpPr/>
          <p:nvPr userDrawn="1"/>
        </p:nvGrpSpPr>
        <p:grpSpPr>
          <a:xfrm>
            <a:off x="9898233" y="-1841148"/>
            <a:ext cx="3985651" cy="3985651"/>
            <a:chOff x="-974558" y="4105332"/>
            <a:chExt cx="2129024" cy="2129024"/>
          </a:xfrm>
          <a:effectLst>
            <a:outerShdw blurRad="203200" dist="38100" dir="5400000" sx="104000" sy="104000" algn="t" rotWithShape="0">
              <a:prstClr val="black">
                <a:alpha val="0"/>
              </a:prstClr>
            </a:outerShdw>
          </a:effectLst>
        </p:grpSpPr>
        <p:sp>
          <p:nvSpPr>
            <p:cNvPr id="5" name="Graphic 27">
              <a:extLst>
                <a:ext uri="{FF2B5EF4-FFF2-40B4-BE49-F238E27FC236}">
                  <a16:creationId xmlns:a16="http://schemas.microsoft.com/office/drawing/2014/main" id="{2CD374E6-D16A-43D5-8115-2D9E042B5629}"/>
                </a:ext>
              </a:extLst>
            </p:cNvPr>
            <p:cNvSpPr/>
            <p:nvPr/>
          </p:nvSpPr>
          <p:spPr>
            <a:xfrm>
              <a:off x="-974558" y="4105332"/>
              <a:ext cx="2129024" cy="2129024"/>
            </a:xfrm>
            <a:custGeom>
              <a:avLst/>
              <a:gdLst>
                <a:gd name="connsiteX0" fmla="*/ 0 w 2129024"/>
                <a:gd name="connsiteY0" fmla="*/ 0 h 2129024"/>
                <a:gd name="connsiteX1" fmla="*/ 0 w 2129024"/>
                <a:gd name="connsiteY1" fmla="*/ 2129024 h 2129024"/>
                <a:gd name="connsiteX2" fmla="*/ 23356 w 2129024"/>
                <a:gd name="connsiteY2" fmla="*/ 2129024 h 2129024"/>
                <a:gd name="connsiteX3" fmla="*/ 2129024 w 2129024"/>
                <a:gd name="connsiteY3" fmla="*/ 2129024 h 2129024"/>
                <a:gd name="connsiteX4" fmla="*/ 2129024 w 2129024"/>
                <a:gd name="connsiteY4" fmla="*/ 0 h 2129024"/>
                <a:gd name="connsiteX5" fmla="*/ 0 w 2129024"/>
                <a:gd name="connsiteY5" fmla="*/ 0 h 2129024"/>
                <a:gd name="connsiteX6" fmla="*/ 342091 w 2129024"/>
                <a:gd name="connsiteY6" fmla="*/ 1786475 h 2129024"/>
                <a:gd name="connsiteX7" fmla="*/ 342091 w 2129024"/>
                <a:gd name="connsiteY7" fmla="*/ 342091 h 2129024"/>
                <a:gd name="connsiteX8" fmla="*/ 1786475 w 2129024"/>
                <a:gd name="connsiteY8" fmla="*/ 342091 h 2129024"/>
                <a:gd name="connsiteX9" fmla="*/ 1786475 w 2129024"/>
                <a:gd name="connsiteY9" fmla="*/ 1786475 h 2129024"/>
                <a:gd name="connsiteX10" fmla="*/ 342091 w 2129024"/>
                <a:gd name="connsiteY10" fmla="*/ 1786475 h 212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9024" h="2129024">
                  <a:moveTo>
                    <a:pt x="0" y="0"/>
                  </a:moveTo>
                  <a:lnTo>
                    <a:pt x="0" y="2129024"/>
                  </a:lnTo>
                  <a:lnTo>
                    <a:pt x="23356" y="2129024"/>
                  </a:lnTo>
                  <a:lnTo>
                    <a:pt x="2129024" y="2129024"/>
                  </a:lnTo>
                  <a:lnTo>
                    <a:pt x="2129024" y="0"/>
                  </a:lnTo>
                  <a:lnTo>
                    <a:pt x="0" y="0"/>
                  </a:lnTo>
                  <a:close/>
                  <a:moveTo>
                    <a:pt x="342091" y="1786475"/>
                  </a:moveTo>
                  <a:lnTo>
                    <a:pt x="342091" y="342091"/>
                  </a:lnTo>
                  <a:lnTo>
                    <a:pt x="1786475" y="342091"/>
                  </a:lnTo>
                  <a:lnTo>
                    <a:pt x="1786475" y="1786475"/>
                  </a:lnTo>
                  <a:lnTo>
                    <a:pt x="342091" y="1786475"/>
                  </a:lnTo>
                  <a:close/>
                </a:path>
              </a:pathLst>
            </a:custGeom>
            <a:solidFill>
              <a:srgbClr val="002E8C"/>
            </a:solidFill>
            <a:ln w="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  <p:sp>
          <p:nvSpPr>
            <p:cNvPr id="6" name="Graphic 27">
              <a:extLst>
                <a:ext uri="{FF2B5EF4-FFF2-40B4-BE49-F238E27FC236}">
                  <a16:creationId xmlns:a16="http://schemas.microsoft.com/office/drawing/2014/main" id="{914D0F30-94C6-4066-B4D4-CF93E60320B7}"/>
                </a:ext>
              </a:extLst>
            </p:cNvPr>
            <p:cNvSpPr/>
            <p:nvPr/>
          </p:nvSpPr>
          <p:spPr>
            <a:xfrm>
              <a:off x="811917" y="4105332"/>
              <a:ext cx="342548" cy="2129024"/>
            </a:xfrm>
            <a:custGeom>
              <a:avLst/>
              <a:gdLst>
                <a:gd name="connsiteX0" fmla="*/ 0 w 342548"/>
                <a:gd name="connsiteY0" fmla="*/ 1786475 h 2129024"/>
                <a:gd name="connsiteX1" fmla="*/ 342549 w 342548"/>
                <a:gd name="connsiteY1" fmla="*/ 2129024 h 2129024"/>
                <a:gd name="connsiteX2" fmla="*/ 342549 w 342548"/>
                <a:gd name="connsiteY2" fmla="*/ 0 h 2129024"/>
                <a:gd name="connsiteX3" fmla="*/ 0 w 342548"/>
                <a:gd name="connsiteY3" fmla="*/ 342091 h 212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548" h="2129024">
                  <a:moveTo>
                    <a:pt x="0" y="1786475"/>
                  </a:moveTo>
                  <a:lnTo>
                    <a:pt x="342549" y="2129024"/>
                  </a:lnTo>
                  <a:lnTo>
                    <a:pt x="342549" y="0"/>
                  </a:lnTo>
                  <a:lnTo>
                    <a:pt x="0" y="342091"/>
                  </a:lnTo>
                  <a:close/>
                </a:path>
              </a:pathLst>
            </a:custGeom>
            <a:solidFill>
              <a:srgbClr val="00297A"/>
            </a:solidFill>
            <a:ln w="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  <p:sp>
          <p:nvSpPr>
            <p:cNvPr id="7" name="Graphic 27">
              <a:extLst>
                <a:ext uri="{FF2B5EF4-FFF2-40B4-BE49-F238E27FC236}">
                  <a16:creationId xmlns:a16="http://schemas.microsoft.com/office/drawing/2014/main" id="{A26F3F73-502F-41AA-B39A-26D382301C6B}"/>
                </a:ext>
              </a:extLst>
            </p:cNvPr>
            <p:cNvSpPr/>
            <p:nvPr/>
          </p:nvSpPr>
          <p:spPr>
            <a:xfrm>
              <a:off x="-974558" y="4105332"/>
              <a:ext cx="342090" cy="2129024"/>
            </a:xfrm>
            <a:custGeom>
              <a:avLst/>
              <a:gdLst>
                <a:gd name="connsiteX0" fmla="*/ 342091 w 342090"/>
                <a:gd name="connsiteY0" fmla="*/ 342091 h 2129024"/>
                <a:gd name="connsiteX1" fmla="*/ 0 w 342090"/>
                <a:gd name="connsiteY1" fmla="*/ 0 h 2129024"/>
                <a:gd name="connsiteX2" fmla="*/ 0 w 342090"/>
                <a:gd name="connsiteY2" fmla="*/ 2129024 h 2129024"/>
                <a:gd name="connsiteX3" fmla="*/ 23356 w 342090"/>
                <a:gd name="connsiteY3" fmla="*/ 2129024 h 2129024"/>
                <a:gd name="connsiteX4" fmla="*/ 342091 w 342090"/>
                <a:gd name="connsiteY4" fmla="*/ 1786475 h 212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90" h="2129024">
                  <a:moveTo>
                    <a:pt x="342091" y="342091"/>
                  </a:moveTo>
                  <a:lnTo>
                    <a:pt x="0" y="0"/>
                  </a:lnTo>
                  <a:lnTo>
                    <a:pt x="0" y="2129024"/>
                  </a:lnTo>
                  <a:lnTo>
                    <a:pt x="23356" y="2129024"/>
                  </a:lnTo>
                  <a:lnTo>
                    <a:pt x="342091" y="1786475"/>
                  </a:lnTo>
                  <a:close/>
                </a:path>
              </a:pathLst>
            </a:custGeom>
            <a:solidFill>
              <a:srgbClr val="00297A"/>
            </a:solidFill>
            <a:ln w="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</p:grpSp>
      <p:grpSp>
        <p:nvGrpSpPr>
          <p:cNvPr id="8" name="Graphic 26">
            <a:extLst>
              <a:ext uri="{FF2B5EF4-FFF2-40B4-BE49-F238E27FC236}">
                <a16:creationId xmlns:a16="http://schemas.microsoft.com/office/drawing/2014/main" id="{B22FF9AE-921B-4637-AC46-5B4D758E55BB}"/>
              </a:ext>
            </a:extLst>
          </p:cNvPr>
          <p:cNvGrpSpPr/>
          <p:nvPr userDrawn="1"/>
        </p:nvGrpSpPr>
        <p:grpSpPr>
          <a:xfrm rot="13500000">
            <a:off x="-4924679" y="-469883"/>
            <a:ext cx="8225636" cy="8227304"/>
            <a:chOff x="-3391824" y="294376"/>
            <a:chExt cx="4940860" cy="4941862"/>
          </a:xfrm>
          <a:effectLst>
            <a:outerShdw blurRad="546100" dist="38100" algn="t" rotWithShape="0">
              <a:prstClr val="black">
                <a:alpha val="28000"/>
              </a:prstClr>
            </a:outerShdw>
          </a:effectLst>
        </p:grpSpPr>
        <p:sp>
          <p:nvSpPr>
            <p:cNvPr id="9" name="Graphic 26">
              <a:extLst>
                <a:ext uri="{FF2B5EF4-FFF2-40B4-BE49-F238E27FC236}">
                  <a16:creationId xmlns:a16="http://schemas.microsoft.com/office/drawing/2014/main" id="{15CEC784-EAD4-4ABA-81D8-06A11CF6E1A5}"/>
                </a:ext>
              </a:extLst>
            </p:cNvPr>
            <p:cNvSpPr/>
            <p:nvPr/>
          </p:nvSpPr>
          <p:spPr>
            <a:xfrm>
              <a:off x="-3391824" y="294376"/>
              <a:ext cx="4940860" cy="4941862"/>
            </a:xfrm>
            <a:custGeom>
              <a:avLst/>
              <a:gdLst>
                <a:gd name="connsiteX0" fmla="*/ 2470430 w 4940860"/>
                <a:gd name="connsiteY0" fmla="*/ 0 h 4941862"/>
                <a:gd name="connsiteX1" fmla="*/ 1336397 w 4940860"/>
                <a:gd name="connsiteY1" fmla="*/ 275494 h 4941862"/>
                <a:gd name="connsiteX2" fmla="*/ 0 w 4940860"/>
                <a:gd name="connsiteY2" fmla="*/ 2470430 h 4941862"/>
                <a:gd name="connsiteX3" fmla="*/ 1336397 w 4940860"/>
                <a:gd name="connsiteY3" fmla="*/ 4666368 h 4941862"/>
                <a:gd name="connsiteX4" fmla="*/ 2470430 w 4940860"/>
                <a:gd name="connsiteY4" fmla="*/ 4941863 h 4941862"/>
                <a:gd name="connsiteX5" fmla="*/ 4940861 w 4940860"/>
                <a:gd name="connsiteY5" fmla="*/ 2471432 h 4941862"/>
                <a:gd name="connsiteX6" fmla="*/ 2470430 w 4940860"/>
                <a:gd name="connsiteY6" fmla="*/ 0 h 4941862"/>
                <a:gd name="connsiteX7" fmla="*/ 3727685 w 4940860"/>
                <a:gd name="connsiteY7" fmla="*/ 3646540 h 4941862"/>
                <a:gd name="connsiteX8" fmla="*/ 2470430 w 4940860"/>
                <a:gd name="connsiteY8" fmla="*/ 4192519 h 4941862"/>
                <a:gd name="connsiteX9" fmla="*/ 748342 w 4940860"/>
                <a:gd name="connsiteY9" fmla="*/ 2470430 h 4941862"/>
                <a:gd name="connsiteX10" fmla="*/ 2470430 w 4940860"/>
                <a:gd name="connsiteY10" fmla="*/ 748342 h 4941862"/>
                <a:gd name="connsiteX11" fmla="*/ 3727685 w 4940860"/>
                <a:gd name="connsiteY11" fmla="*/ 1294321 h 4941862"/>
                <a:gd name="connsiteX12" fmla="*/ 4191517 w 4940860"/>
                <a:gd name="connsiteY12" fmla="*/ 2470430 h 4941862"/>
                <a:gd name="connsiteX13" fmla="*/ 3727685 w 4940860"/>
                <a:gd name="connsiteY13" fmla="*/ 3646540 h 494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0860" h="4941862">
                  <a:moveTo>
                    <a:pt x="2470430" y="0"/>
                  </a:moveTo>
                  <a:cubicBezTo>
                    <a:pt x="2061697" y="0"/>
                    <a:pt x="1676006" y="99178"/>
                    <a:pt x="1336397" y="275494"/>
                  </a:cubicBezTo>
                  <a:cubicBezTo>
                    <a:pt x="542974" y="686231"/>
                    <a:pt x="0" y="1514716"/>
                    <a:pt x="0" y="2470430"/>
                  </a:cubicBezTo>
                  <a:cubicBezTo>
                    <a:pt x="0" y="3426144"/>
                    <a:pt x="542974" y="4254630"/>
                    <a:pt x="1336397" y="4666368"/>
                  </a:cubicBezTo>
                  <a:cubicBezTo>
                    <a:pt x="1676006" y="4841683"/>
                    <a:pt x="2061697" y="4941863"/>
                    <a:pt x="2470430" y="4941863"/>
                  </a:cubicBezTo>
                  <a:cubicBezTo>
                    <a:pt x="3834877" y="4941863"/>
                    <a:pt x="4940861" y="3835879"/>
                    <a:pt x="4940861" y="2471432"/>
                  </a:cubicBezTo>
                  <a:cubicBezTo>
                    <a:pt x="4940861" y="1106985"/>
                    <a:pt x="3834877" y="0"/>
                    <a:pt x="2470430" y="0"/>
                  </a:cubicBezTo>
                  <a:close/>
                  <a:moveTo>
                    <a:pt x="3727685" y="3646540"/>
                  </a:moveTo>
                  <a:cubicBezTo>
                    <a:pt x="3413121" y="3982141"/>
                    <a:pt x="2966320" y="4192519"/>
                    <a:pt x="2470430" y="4192519"/>
                  </a:cubicBezTo>
                  <a:cubicBezTo>
                    <a:pt x="1519725" y="4192519"/>
                    <a:pt x="748342" y="3422137"/>
                    <a:pt x="748342" y="2470430"/>
                  </a:cubicBezTo>
                  <a:cubicBezTo>
                    <a:pt x="748342" y="1518724"/>
                    <a:pt x="1519725" y="748342"/>
                    <a:pt x="2470430" y="748342"/>
                  </a:cubicBezTo>
                  <a:cubicBezTo>
                    <a:pt x="2966320" y="748342"/>
                    <a:pt x="3414123" y="958719"/>
                    <a:pt x="3727685" y="1294321"/>
                  </a:cubicBezTo>
                  <a:cubicBezTo>
                    <a:pt x="4015201" y="1601873"/>
                    <a:pt x="4191517" y="2015615"/>
                    <a:pt x="4191517" y="2470430"/>
                  </a:cubicBezTo>
                  <a:cubicBezTo>
                    <a:pt x="4191517" y="2925246"/>
                    <a:pt x="4016202" y="3338988"/>
                    <a:pt x="3727685" y="3646540"/>
                  </a:cubicBezTo>
                  <a:close/>
                </a:path>
              </a:pathLst>
            </a:custGeom>
            <a:solidFill>
              <a:srgbClr val="002E8C"/>
            </a:solidFill>
            <a:ln w="10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  <p:sp>
          <p:nvSpPr>
            <p:cNvPr id="10" name="Graphic 26">
              <a:extLst>
                <a:ext uri="{FF2B5EF4-FFF2-40B4-BE49-F238E27FC236}">
                  <a16:creationId xmlns:a16="http://schemas.microsoft.com/office/drawing/2014/main" id="{270F9150-7B2E-4AEA-9563-6DD6A644405E}"/>
                </a:ext>
              </a:extLst>
            </p:cNvPr>
            <p:cNvSpPr/>
            <p:nvPr/>
          </p:nvSpPr>
          <p:spPr>
            <a:xfrm>
              <a:off x="-3391824" y="518778"/>
              <a:ext cx="3727685" cy="4493057"/>
            </a:xfrm>
            <a:custGeom>
              <a:avLst/>
              <a:gdLst>
                <a:gd name="connsiteX0" fmla="*/ 3727685 w 3727685"/>
                <a:gd name="connsiteY0" fmla="*/ 3422137 h 4493057"/>
                <a:gd name="connsiteX1" fmla="*/ 2470430 w 3727685"/>
                <a:gd name="connsiteY1" fmla="*/ 3968116 h 4493057"/>
                <a:gd name="connsiteX2" fmla="*/ 748342 w 3727685"/>
                <a:gd name="connsiteY2" fmla="*/ 2246028 h 4493057"/>
                <a:gd name="connsiteX3" fmla="*/ 2470430 w 3727685"/>
                <a:gd name="connsiteY3" fmla="*/ 523940 h 4493057"/>
                <a:gd name="connsiteX4" fmla="*/ 3727685 w 3727685"/>
                <a:gd name="connsiteY4" fmla="*/ 1069919 h 4493057"/>
                <a:gd name="connsiteX5" fmla="*/ 1814254 w 3727685"/>
                <a:gd name="connsiteY5" fmla="*/ 0 h 4493057"/>
                <a:gd name="connsiteX6" fmla="*/ 1337398 w 3727685"/>
                <a:gd name="connsiteY6" fmla="*/ 51092 h 4493057"/>
                <a:gd name="connsiteX7" fmla="*/ 0 w 3727685"/>
                <a:gd name="connsiteY7" fmla="*/ 2246028 h 4493057"/>
                <a:gd name="connsiteX8" fmla="*/ 1336397 w 3727685"/>
                <a:gd name="connsiteY8" fmla="*/ 4441966 h 4493057"/>
                <a:gd name="connsiteX9" fmla="*/ 1813252 w 3727685"/>
                <a:gd name="connsiteY9" fmla="*/ 4493058 h 4493057"/>
                <a:gd name="connsiteX10" fmla="*/ 3727685 w 3727685"/>
                <a:gd name="connsiteY10" fmla="*/ 3422137 h 449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7685" h="4493057">
                  <a:moveTo>
                    <a:pt x="3727685" y="3422137"/>
                  </a:moveTo>
                  <a:cubicBezTo>
                    <a:pt x="3413121" y="3757739"/>
                    <a:pt x="2966320" y="3968116"/>
                    <a:pt x="2470430" y="3968116"/>
                  </a:cubicBezTo>
                  <a:cubicBezTo>
                    <a:pt x="1519725" y="3968116"/>
                    <a:pt x="748342" y="3197735"/>
                    <a:pt x="748342" y="2246028"/>
                  </a:cubicBezTo>
                  <a:cubicBezTo>
                    <a:pt x="748342" y="1294321"/>
                    <a:pt x="1519725" y="523940"/>
                    <a:pt x="2470430" y="523940"/>
                  </a:cubicBezTo>
                  <a:cubicBezTo>
                    <a:pt x="2966320" y="523940"/>
                    <a:pt x="3414123" y="734317"/>
                    <a:pt x="3727685" y="1069919"/>
                  </a:cubicBezTo>
                  <a:cubicBezTo>
                    <a:pt x="3332977" y="427767"/>
                    <a:pt x="2623705" y="0"/>
                    <a:pt x="1814254" y="0"/>
                  </a:cubicBezTo>
                  <a:cubicBezTo>
                    <a:pt x="1650961" y="0"/>
                    <a:pt x="1490673" y="18032"/>
                    <a:pt x="1337398" y="51092"/>
                  </a:cubicBezTo>
                  <a:cubicBezTo>
                    <a:pt x="542974" y="461828"/>
                    <a:pt x="0" y="1290314"/>
                    <a:pt x="0" y="2246028"/>
                  </a:cubicBezTo>
                  <a:cubicBezTo>
                    <a:pt x="0" y="3201742"/>
                    <a:pt x="542974" y="4030228"/>
                    <a:pt x="1336397" y="4441966"/>
                  </a:cubicBezTo>
                  <a:cubicBezTo>
                    <a:pt x="1489672" y="4475026"/>
                    <a:pt x="1649959" y="4493058"/>
                    <a:pt x="1813252" y="4493058"/>
                  </a:cubicBezTo>
                  <a:cubicBezTo>
                    <a:pt x="2623705" y="4493058"/>
                    <a:pt x="3332977" y="4064289"/>
                    <a:pt x="3727685" y="3422137"/>
                  </a:cubicBezTo>
                  <a:close/>
                </a:path>
              </a:pathLst>
            </a:custGeom>
            <a:solidFill>
              <a:srgbClr val="00297A"/>
            </a:solidFill>
            <a:ln w="10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0F08919-A517-48BB-A7FD-1DCF1CFE76EB}"/>
              </a:ext>
            </a:extLst>
          </p:cNvPr>
          <p:cNvSpPr/>
          <p:nvPr userDrawn="1"/>
        </p:nvSpPr>
        <p:spPr>
          <a:xfrm>
            <a:off x="1" y="0"/>
            <a:ext cx="12254292" cy="6858000"/>
          </a:xfrm>
          <a:prstGeom prst="rect">
            <a:avLst/>
          </a:prstGeom>
          <a:gradFill flip="none" rotWithShape="1">
            <a:gsLst>
              <a:gs pos="0">
                <a:srgbClr val="002570">
                  <a:alpha val="0"/>
                </a:srgbClr>
              </a:gs>
              <a:gs pos="100000">
                <a:srgbClr val="0725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tserrat" panose="00000500000000000000" pitchFamily="2" charset="-5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88393-4DA6-4903-B00A-357D0A128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783" y="6386840"/>
            <a:ext cx="1909048" cy="274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EF116-FFFE-49B6-91B8-397EDF099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40" y="251433"/>
            <a:ext cx="1746269" cy="5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8AD0E-308B-4746-8A2D-DE97FF52A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" y="318181"/>
            <a:ext cx="1743753" cy="514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F4D2C-AD23-4A5D-BE4E-25B089074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783" y="6386839"/>
            <a:ext cx="1909048" cy="2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Ref idx="1001">
        <a:schemeClr val="bg1"/>
      </p:bgRef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2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68EC5-2A97-3D6D-C5B5-09001CA9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85A26F2-EC0D-EF37-D1BF-5A1C305CF126}"/>
              </a:ext>
            </a:extLst>
          </p:cNvPr>
          <p:cNvSpPr/>
          <p:nvPr userDrawn="1"/>
        </p:nvSpPr>
        <p:spPr>
          <a:xfrm flipV="1">
            <a:off x="-33406" y="0"/>
            <a:ext cx="12258812" cy="6362700"/>
          </a:xfrm>
          <a:prstGeom prst="round1Rect">
            <a:avLst>
              <a:gd name="adj" fmla="val 10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13168-2E35-4F6F-732A-48B33F43B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303"/>
            <a:ext cx="998629" cy="2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85A26F2-EC0D-EF37-D1BF-5A1C305CF126}"/>
              </a:ext>
            </a:extLst>
          </p:cNvPr>
          <p:cNvSpPr/>
          <p:nvPr userDrawn="1"/>
        </p:nvSpPr>
        <p:spPr>
          <a:xfrm flipV="1">
            <a:off x="-33406" y="0"/>
            <a:ext cx="12258812" cy="6362700"/>
          </a:xfrm>
          <a:prstGeom prst="round1Rect">
            <a:avLst>
              <a:gd name="adj" fmla="val 10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B3DB2-853B-2CED-50F5-CB9246F4D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9299" y="6458496"/>
            <a:ext cx="928681" cy="2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F5892BAE-0B5A-95D4-4967-1B2594D04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298018" cy="7040880"/>
          </a:xfrm>
          <a:prstGeom prst="rect">
            <a:avLst/>
          </a:prstGeom>
        </p:spPr>
      </p:pic>
      <p:pic>
        <p:nvPicPr>
          <p:cNvPr id="8" name="Picture 93" descr="Picture 93">
            <a:extLst>
              <a:ext uri="{FF2B5EF4-FFF2-40B4-BE49-F238E27FC236}">
                <a16:creationId xmlns:a16="http://schemas.microsoft.com/office/drawing/2014/main" id="{1F2E9ED8-B555-D5B2-7F79-7FEABC224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22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B08CDC7B-91D1-9457-5F76-0DF9C6265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298018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421C8A97-80DE-3757-D997-88279892A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192000" cy="6924989"/>
          </a:xfrm>
          <a:prstGeom prst="rect">
            <a:avLst/>
          </a:prstGeom>
        </p:spPr>
      </p:pic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3C756646-0CE5-14C7-682B-302C53AE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81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>
          <p15:clr>
            <a:srgbClr val="F26B43"/>
          </p15:clr>
        </p15:guide>
        <p15:guide id="3" pos="7680">
          <p15:clr>
            <a:srgbClr val="F26B43"/>
          </p15:clr>
        </p15:guide>
        <p15:guide id="4" orient="horz" pos="43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4E136-0C92-1E89-161F-1AD00C4C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6325E-4EC5-680D-E122-D2320D80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0ECF-E361-C96F-BD00-F6EB1447D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292B-A17E-9141-9309-05B197FD5B4B}" type="datetimeFigureOut">
              <a:rPr lang="en-UA" smtClean="0"/>
              <a:t>10/26/2023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6634-84AB-A625-4F24-FE00BC9C9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9CDB-4D6A-19FB-F541-A9D6EE84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CABA-C417-9D44-B1CA-9C44599B005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388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697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>
          <p15:clr>
            <a:srgbClr val="F26B43"/>
          </p15:clr>
        </p15:guide>
        <p15:guide id="4" orient="horz" pos="4315">
          <p15:clr>
            <a:srgbClr val="F26B43"/>
          </p15:clr>
        </p15:guide>
        <p15:guide id="5">
          <p15:clr>
            <a:srgbClr val="F26B43"/>
          </p15:clr>
        </p15:guide>
        <p15:guide id="6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creatio.com/app/www.infobi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D7D7DBE-A953-4631-997B-AA00728F12E6}"/>
              </a:ext>
            </a:extLst>
          </p:cNvPr>
          <p:cNvSpPr/>
          <p:nvPr/>
        </p:nvSpPr>
        <p:spPr>
          <a:xfrm>
            <a:off x="869672" y="2543597"/>
            <a:ext cx="10452651" cy="177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b="1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SalesUp</a:t>
            </a:r>
            <a:r>
              <a:rPr lang="en-US" sz="54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Multichannel Bulk Messaging for </a:t>
            </a:r>
            <a:r>
              <a:rPr lang="en-US" sz="5400" b="1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Creatio</a:t>
            </a:r>
            <a:endParaRPr lang="en-US" sz="54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33590-2C27-4A3F-9B6B-1BB56F54F2EC}"/>
              </a:ext>
            </a:extLst>
          </p:cNvPr>
          <p:cNvSpPr/>
          <p:nvPr/>
        </p:nvSpPr>
        <p:spPr>
          <a:xfrm>
            <a:off x="1639938" y="5541342"/>
            <a:ext cx="89121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/>
              </a:rPr>
              <a:t>Maximize outreach, minimize effort</a:t>
            </a:r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181C01DF-CD7C-C35B-7504-D761F259BE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2" name="Freeform: Shape 27">
            <a:extLst>
              <a:ext uri="{FF2B5EF4-FFF2-40B4-BE49-F238E27FC236}">
                <a16:creationId xmlns:a16="http://schemas.microsoft.com/office/drawing/2014/main" id="{AE8F40E7-6A0A-0D19-D061-42B569183A56}"/>
              </a:ext>
            </a:extLst>
          </p:cNvPr>
          <p:cNvSpPr/>
          <p:nvPr/>
        </p:nvSpPr>
        <p:spPr>
          <a:xfrm rot="5400000">
            <a:off x="-440135" y="1090135"/>
            <a:ext cx="1209453" cy="1042632"/>
          </a:xfrm>
          <a:custGeom>
            <a:avLst/>
            <a:gdLst>
              <a:gd name="connsiteX0" fmla="*/ 2796252 w 11394014"/>
              <a:gd name="connsiteY0" fmla="*/ 8067539 h 9822426"/>
              <a:gd name="connsiteX1" fmla="*/ 8493259 w 11394014"/>
              <a:gd name="connsiteY1" fmla="*/ 8067539 h 9822426"/>
              <a:gd name="connsiteX2" fmla="*/ 5644756 w 11394014"/>
              <a:gd name="connsiteY2" fmla="*/ 3156326 h 9822426"/>
              <a:gd name="connsiteX3" fmla="*/ 0 w 11394014"/>
              <a:gd name="connsiteY3" fmla="*/ 9822426 h 9822426"/>
              <a:gd name="connsiteX4" fmla="*/ 5697007 w 11394014"/>
              <a:gd name="connsiteY4" fmla="*/ 0 h 9822426"/>
              <a:gd name="connsiteX5" fmla="*/ 11394014 w 11394014"/>
              <a:gd name="connsiteY5" fmla="*/ 9822426 h 982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4014" h="9822426">
                <a:moveTo>
                  <a:pt x="2796252" y="8067539"/>
                </a:moveTo>
                <a:lnTo>
                  <a:pt x="8493259" y="8067539"/>
                </a:lnTo>
                <a:lnTo>
                  <a:pt x="5644756" y="3156326"/>
                </a:lnTo>
                <a:close/>
                <a:moveTo>
                  <a:pt x="0" y="9822426"/>
                </a:moveTo>
                <a:lnTo>
                  <a:pt x="5697007" y="0"/>
                </a:lnTo>
                <a:lnTo>
                  <a:pt x="11394014" y="9822426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Freeform: Shape 28">
            <a:extLst>
              <a:ext uri="{FF2B5EF4-FFF2-40B4-BE49-F238E27FC236}">
                <a16:creationId xmlns:a16="http://schemas.microsoft.com/office/drawing/2014/main" id="{C03CA304-C349-ABF1-A201-DAD49402EE38}"/>
              </a:ext>
            </a:extLst>
          </p:cNvPr>
          <p:cNvSpPr/>
          <p:nvPr/>
        </p:nvSpPr>
        <p:spPr>
          <a:xfrm>
            <a:off x="-1067376" y="5538712"/>
            <a:ext cx="2820088" cy="2820088"/>
          </a:xfrm>
          <a:custGeom>
            <a:avLst/>
            <a:gdLst>
              <a:gd name="connsiteX0" fmla="*/ 1788685 w 11562736"/>
              <a:gd name="connsiteY0" fmla="*/ 1788685 h 11562736"/>
              <a:gd name="connsiteX1" fmla="*/ 1788685 w 11562736"/>
              <a:gd name="connsiteY1" fmla="*/ 9774052 h 11562736"/>
              <a:gd name="connsiteX2" fmla="*/ 9774053 w 11562736"/>
              <a:gd name="connsiteY2" fmla="*/ 9774052 h 11562736"/>
              <a:gd name="connsiteX3" fmla="*/ 9774053 w 11562736"/>
              <a:gd name="connsiteY3" fmla="*/ 1788685 h 11562736"/>
              <a:gd name="connsiteX4" fmla="*/ 0 w 11562736"/>
              <a:gd name="connsiteY4" fmla="*/ 0 h 11562736"/>
              <a:gd name="connsiteX5" fmla="*/ 11562736 w 11562736"/>
              <a:gd name="connsiteY5" fmla="*/ 0 h 11562736"/>
              <a:gd name="connsiteX6" fmla="*/ 11562736 w 11562736"/>
              <a:gd name="connsiteY6" fmla="*/ 11562736 h 11562736"/>
              <a:gd name="connsiteX7" fmla="*/ 0 w 11562736"/>
              <a:gd name="connsiteY7" fmla="*/ 11562736 h 1156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2736" h="11562736">
                <a:moveTo>
                  <a:pt x="1788685" y="1788685"/>
                </a:moveTo>
                <a:lnTo>
                  <a:pt x="1788685" y="9774052"/>
                </a:lnTo>
                <a:lnTo>
                  <a:pt x="9774053" y="9774052"/>
                </a:lnTo>
                <a:lnTo>
                  <a:pt x="9774053" y="1788685"/>
                </a:lnTo>
                <a:close/>
                <a:moveTo>
                  <a:pt x="0" y="0"/>
                </a:moveTo>
                <a:lnTo>
                  <a:pt x="11562736" y="0"/>
                </a:lnTo>
                <a:lnTo>
                  <a:pt x="11562736" y="11562736"/>
                </a:lnTo>
                <a:lnTo>
                  <a:pt x="0" y="1156273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283C71E0-D02F-890D-097C-378C14BF0C18}"/>
              </a:ext>
            </a:extLst>
          </p:cNvPr>
          <p:cNvSpPr/>
          <p:nvPr/>
        </p:nvSpPr>
        <p:spPr>
          <a:xfrm>
            <a:off x="9227319" y="1029784"/>
            <a:ext cx="4887560" cy="4887560"/>
          </a:xfrm>
          <a:custGeom>
            <a:avLst/>
            <a:gdLst>
              <a:gd name="connsiteX0" fmla="*/ 6263389 w 12526781"/>
              <a:gd name="connsiteY0" fmla="*/ 1776840 h 12526780"/>
              <a:gd name="connsiteX1" fmla="*/ 1776841 w 12526781"/>
              <a:gd name="connsiteY1" fmla="*/ 6263390 h 12526780"/>
              <a:gd name="connsiteX2" fmla="*/ 6263389 w 12526781"/>
              <a:gd name="connsiteY2" fmla="*/ 10749940 h 12526780"/>
              <a:gd name="connsiteX3" fmla="*/ 10749939 w 12526781"/>
              <a:gd name="connsiteY3" fmla="*/ 6263390 h 12526780"/>
              <a:gd name="connsiteX4" fmla="*/ 6263389 w 12526781"/>
              <a:gd name="connsiteY4" fmla="*/ 1776840 h 12526780"/>
              <a:gd name="connsiteX5" fmla="*/ 6263389 w 12526781"/>
              <a:gd name="connsiteY5" fmla="*/ 0 h 12526780"/>
              <a:gd name="connsiteX6" fmla="*/ 12526781 w 12526781"/>
              <a:gd name="connsiteY6" fmla="*/ 6263390 h 12526780"/>
              <a:gd name="connsiteX7" fmla="*/ 6263389 w 12526781"/>
              <a:gd name="connsiteY7" fmla="*/ 12526780 h 12526780"/>
              <a:gd name="connsiteX8" fmla="*/ 0 w 12526781"/>
              <a:gd name="connsiteY8" fmla="*/ 6263390 h 12526780"/>
              <a:gd name="connsiteX9" fmla="*/ 6263389 w 12526781"/>
              <a:gd name="connsiteY9" fmla="*/ 0 h 1252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26781" h="12526780">
                <a:moveTo>
                  <a:pt x="6263389" y="1776840"/>
                </a:moveTo>
                <a:cubicBezTo>
                  <a:pt x="3785537" y="1776840"/>
                  <a:pt x="1776841" y="3785536"/>
                  <a:pt x="1776841" y="6263390"/>
                </a:cubicBezTo>
                <a:cubicBezTo>
                  <a:pt x="1776841" y="8741244"/>
                  <a:pt x="3785537" y="10749940"/>
                  <a:pt x="6263389" y="10749940"/>
                </a:cubicBezTo>
                <a:cubicBezTo>
                  <a:pt x="8741243" y="10749940"/>
                  <a:pt x="10749939" y="8741244"/>
                  <a:pt x="10749939" y="6263390"/>
                </a:cubicBezTo>
                <a:cubicBezTo>
                  <a:pt x="10749939" y="3785536"/>
                  <a:pt x="8741243" y="1776840"/>
                  <a:pt x="6263389" y="1776840"/>
                </a:cubicBezTo>
                <a:close/>
                <a:moveTo>
                  <a:pt x="6263389" y="0"/>
                </a:moveTo>
                <a:cubicBezTo>
                  <a:pt x="9722565" y="0"/>
                  <a:pt x="12526781" y="2804216"/>
                  <a:pt x="12526781" y="6263390"/>
                </a:cubicBezTo>
                <a:cubicBezTo>
                  <a:pt x="12526781" y="9722564"/>
                  <a:pt x="9722565" y="12526780"/>
                  <a:pt x="6263389" y="12526780"/>
                </a:cubicBezTo>
                <a:cubicBezTo>
                  <a:pt x="2804215" y="12526780"/>
                  <a:pt x="0" y="9722564"/>
                  <a:pt x="0" y="6263390"/>
                </a:cubicBezTo>
                <a:cubicBezTo>
                  <a:pt x="0" y="2804216"/>
                  <a:pt x="2804215" y="0"/>
                  <a:pt x="6263389" y="0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297839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1F04B3-D873-8656-313C-EA0972E6E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363" y="1862256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C01AB43C-3733-2A6E-934A-39177F775D49}"/>
              </a:ext>
            </a:extLst>
          </p:cNvPr>
          <p:cNvSpPr txBox="1"/>
          <p:nvPr/>
        </p:nvSpPr>
        <p:spPr>
          <a:xfrm>
            <a:off x="437064" y="1862256"/>
            <a:ext cx="4913299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SalesUp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Multichannel Bulk Messaging for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Creatio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 is a versatile product that allows you to stay connected with your clients and is designed for sending one-time bulk messages via various communication channels, such as:</a:t>
            </a:r>
          </a:p>
          <a:p>
            <a:pPr>
              <a:buClr>
                <a:srgbClr val="FFB9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SMS;</a:t>
            </a:r>
          </a:p>
          <a:p>
            <a:pPr>
              <a:buClr>
                <a:srgbClr val="FFB9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Mobile apps;</a:t>
            </a:r>
          </a:p>
          <a:p>
            <a:pPr>
              <a:buClr>
                <a:srgbClr val="FFB9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Social media;</a:t>
            </a:r>
          </a:p>
          <a:p>
            <a:pPr>
              <a:buClr>
                <a:srgbClr val="FFB9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Messengers.</a:t>
            </a:r>
            <a:endParaRPr lang="en-US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7CC66AF8-9E62-8355-6EF2-D98A0F6CC8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8445"/>
      </p:ext>
    </p:extLst>
  </p:cSld>
  <p:clrMapOvr>
    <a:masterClrMapping/>
  </p:clrMapOvr>
  <p:transition spd="slow" advClick="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465913" y="1862257"/>
            <a:ext cx="44842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/>
              </a:rPr>
              <a:t>Use cases:</a:t>
            </a:r>
            <a:endParaRPr lang="ru-RU" sz="1800" b="1" dirty="0">
              <a:latin typeface="Montserrat" pitchFamily="2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ru-RU" sz="1800" dirty="0">
              <a:latin typeface="Montserrat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Utilize this product to efficiently set up and launch bulk messaging and triggered messages containing news, discounts, special offers, birthday greetings, and more</a:t>
            </a:r>
            <a:r>
              <a:rPr lang="en-US" sz="1800" dirty="0">
                <a:latin typeface="Montserrat"/>
              </a:rPr>
              <a:t>.</a:t>
            </a: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F93C458-0223-9377-E215-8D5840670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770" y="1862257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16311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465913" y="1862257"/>
            <a:ext cx="448422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/>
              </a:rPr>
              <a:t>Key features:</a:t>
            </a:r>
            <a:endParaRPr lang="ru-RU" sz="1800" b="1" dirty="0">
              <a:latin typeface="Montserrat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Montserrat" pitchFamily="2" charset="0"/>
              <a:cs typeface="Segoe UI" panose="020B0502040204020203" pitchFamily="34" charset="0"/>
            </a:endParaRP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Real-time monitoring of bulk messaging progress, including the number of sent and received messages, as well as individual message status and results;</a:t>
            </a: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Manually initiate bulk messaging at any time</a:t>
            </a:r>
            <a:r>
              <a:rPr lang="en-US" sz="1800" b="0" i="0" u="none" strike="noStrike" dirty="0">
                <a:effectLst/>
                <a:latin typeface="Montserrat"/>
              </a:rPr>
              <a:t>;</a:t>
            </a:r>
            <a:endParaRPr lang="en-US" sz="1800" dirty="0">
              <a:latin typeface="Montserrat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67E87AEE-0CA3-292D-0103-402396D13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769" y="1862258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7972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465913" y="1862257"/>
            <a:ext cx="44842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/>
              </a:rPr>
              <a:t>Key features:</a:t>
            </a:r>
            <a:endParaRPr lang="ru-RU" sz="1800" b="1" dirty="0">
              <a:latin typeface="Montserrat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Montserrat" pitchFamily="2" charset="0"/>
              <a:cs typeface="Segoe UI" panose="020B0502040204020203" pitchFamily="34" charset="0"/>
            </a:endParaRP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Easy-to-use setup wizard for bulk messaging;</a:t>
            </a: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One-time sending of messages across multiple communication channels, including SMS, push-notifications, mobile apps, social media and messengers;</a:t>
            </a: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Comprehensive analytics on bulk messaging performance;</a:t>
            </a:r>
            <a:endParaRPr lang="en-US" sz="1800" dirty="0">
              <a:latin typeface="Montserrat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ADD2CAF-E27E-5370-CA80-C85DCC531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770" y="1862257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84750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465913" y="1862257"/>
            <a:ext cx="4484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/>
              </a:rPr>
              <a:t>Key features:</a:t>
            </a:r>
            <a:endParaRPr lang="ru-RU" sz="1800" b="1" dirty="0">
              <a:latin typeface="Montserrat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Montserrat" pitchFamily="2" charset="0"/>
              <a:cs typeface="Segoe UI" panose="020B0502040204020203" pitchFamily="34" charset="0"/>
            </a:endParaRP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Preview customized message templates to ensure proper formatting and appearance;</a:t>
            </a: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Target specific contacts or dynamic groups for message delivery;</a:t>
            </a: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Flexible settings for automated sending of triggered messages</a:t>
            </a:r>
            <a:r>
              <a:rPr lang="en-US" sz="1800" b="0" i="0" u="none" strike="noStrike" dirty="0">
                <a:effectLst/>
                <a:latin typeface="Montserrat"/>
              </a:rPr>
              <a:t>.</a:t>
            </a:r>
            <a:endParaRPr lang="en-US" sz="1800" dirty="0">
              <a:latin typeface="Montserrat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D6FB73D-1A6A-6630-33DE-DB24EC56B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769" y="1862258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39755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465913" y="1862257"/>
            <a:ext cx="44842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/>
              </a:rPr>
              <a:t>Notes:</a:t>
            </a:r>
            <a:endParaRPr lang="ru-RU" sz="1800" b="1" dirty="0">
              <a:latin typeface="Montserrat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Montserrat" pitchFamily="2" charset="0"/>
              <a:cs typeface="Segoe UI" panose="020B0502040204020203" pitchFamily="34" charset="0"/>
            </a:endParaRPr>
          </a:p>
          <a:p>
            <a:pPr algn="l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To send messages via SMS, Push, and WhatsApp, you must have a separate account with </a:t>
            </a:r>
            <a:r>
              <a:rPr lang="en-US" sz="1800" b="0" i="0" u="sng" dirty="0"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Infobip</a:t>
            </a:r>
            <a:r>
              <a:rPr lang="en-US" sz="1800" b="0" i="0" u="none" strike="noStrike" dirty="0">
                <a:effectLst/>
                <a:latin typeface="Montserrat" pitchFamily="2" charset="77"/>
              </a:rPr>
              <a:t> (or another messaging provider). Sending messages through these channels may unconditional fees from the provider</a:t>
            </a:r>
            <a:r>
              <a:rPr lang="en-US" sz="1800" b="0" i="0" u="none" strike="noStrike" dirty="0">
                <a:effectLst/>
                <a:latin typeface="Montserrat"/>
              </a:rPr>
              <a:t>.</a:t>
            </a:r>
            <a:endParaRPr lang="en-US" sz="24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2" name="Rectangle: Single Corner Rounded 2">
            <a:extLst>
              <a:ext uri="{FF2B5EF4-FFF2-40B4-BE49-F238E27FC236}">
                <a16:creationId xmlns:a16="http://schemas.microsoft.com/office/drawing/2014/main" id="{6BC2F8DE-1A7D-A980-99D5-133EEF22498A}"/>
              </a:ext>
            </a:extLst>
          </p:cNvPr>
          <p:cNvSpPr/>
          <p:nvPr/>
        </p:nvSpPr>
        <p:spPr>
          <a:xfrm rot="5400000" flipH="1">
            <a:off x="4915168" y="761997"/>
            <a:ext cx="2361670" cy="1219200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11480" tIns="411480" rIns="411480" bIns="4114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D2E4E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9003325-AD48-3BE2-13C0-A3F0F178D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768" y="1862258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58002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465913" y="1862257"/>
            <a:ext cx="448422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/>
              </a:rPr>
              <a:t>Notes:</a:t>
            </a:r>
            <a:endParaRPr lang="ru-RU" sz="1800" b="1" dirty="0">
              <a:latin typeface="Montserrat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Montserrat" pitchFamily="2" charset="0"/>
              <a:cs typeface="Segoe UI" panose="020B0502040204020203" pitchFamily="34" charset="0"/>
            </a:endParaRPr>
          </a:p>
          <a:p>
            <a:pPr algn="l">
              <a:buClr>
                <a:srgbClr val="FFB9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Sending messages by phone number is not possible for Facebook, Telegram, Instagram communication channels.</a:t>
            </a:r>
          </a:p>
          <a:p>
            <a:pPr algn="l">
              <a:buClr>
                <a:srgbClr val="FFB9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 pitchFamily="2" charset="77"/>
              </a:rPr>
              <a:t>To use Telegram, Facebook, and Instagram communication channels, users must first write to the chatbot or messenger page to receive a unique id</a:t>
            </a:r>
            <a:r>
              <a:rPr lang="en-US" sz="1800" b="0" i="0" u="none" strike="noStrike" dirty="0">
                <a:effectLst/>
                <a:latin typeface="Montserrat"/>
              </a:rPr>
              <a:t>.</a:t>
            </a:r>
            <a:endParaRPr lang="en-US" sz="24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2" name="Rectangle: Single Corner Rounded 2">
            <a:extLst>
              <a:ext uri="{FF2B5EF4-FFF2-40B4-BE49-F238E27FC236}">
                <a16:creationId xmlns:a16="http://schemas.microsoft.com/office/drawing/2014/main" id="{6BC2F8DE-1A7D-A980-99D5-133EEF22498A}"/>
              </a:ext>
            </a:extLst>
          </p:cNvPr>
          <p:cNvSpPr/>
          <p:nvPr/>
        </p:nvSpPr>
        <p:spPr>
          <a:xfrm rot="5400000" flipH="1">
            <a:off x="4915168" y="761997"/>
            <a:ext cx="2361670" cy="1219200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11480" tIns="411480" rIns="411480" bIns="4114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D2E4E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1CC88D9-CCB1-D0B3-BCB8-920EBE5FD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363" y="1862256"/>
            <a:ext cx="6400317" cy="3133488"/>
          </a:xfrm>
          <a:prstGeom prst="roundRect">
            <a:avLst>
              <a:gd name="adj" fmla="val 2007"/>
            </a:avLst>
          </a:prstGeom>
          <a:ln w="444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56960" dist="50800" dir="5400000" algn="ctr" rotWithShape="0">
              <a:srgbClr val="000000">
                <a:alpha val="2991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00325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E84AEA7-E85A-00BE-6C66-041CF27E5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5319047"/>
            <a:ext cx="1523426" cy="1406142"/>
          </a:xfrm>
          <a:prstGeom prst="rect">
            <a:avLst/>
          </a:prstGeom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567E459B-B878-0665-4991-C269A39DA683}"/>
              </a:ext>
            </a:extLst>
          </p:cNvPr>
          <p:cNvSpPr/>
          <p:nvPr/>
        </p:nvSpPr>
        <p:spPr>
          <a:xfrm>
            <a:off x="251476" y="5380672"/>
            <a:ext cx="3134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ONTACT US</a:t>
            </a:r>
            <a:r>
              <a:rPr lang="ru-RU" b="1" dirty="0">
                <a:solidFill>
                  <a:schemeClr val="bg1"/>
                </a:solidFill>
                <a:latin typeface="Montserrat"/>
              </a:rPr>
              <a:t>:</a:t>
            </a:r>
            <a:endParaRPr lang="uk-UA" dirty="0">
              <a:solidFill>
                <a:schemeClr val="bg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solidFill>
                  <a:schemeClr val="bg1"/>
                </a:solidFill>
                <a:latin typeface="Montserrat"/>
              </a:rPr>
              <a:t>salesup-it.com</a:t>
            </a:r>
            <a:endParaRPr lang="uk-UA" dirty="0">
              <a:solidFill>
                <a:schemeClr val="bg1"/>
              </a:solidFill>
              <a:latin typeface="Montserrat"/>
            </a:endParaRPr>
          </a:p>
          <a:p>
            <a:r>
              <a:rPr lang="ru-RU" u="sng" dirty="0">
                <a:solidFill>
                  <a:schemeClr val="bg1"/>
                </a:solidFill>
                <a:latin typeface="Montserrat"/>
              </a:rPr>
              <a:t>care@salesup-it.com</a:t>
            </a:r>
            <a:endParaRPr lang="uk-UA" dirty="0">
              <a:solidFill>
                <a:schemeClr val="bg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F50AB33D-E874-C7A7-FA91-A89E1DCE84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3AED1B-C33C-FE5B-C73C-CF0DBDD4C6F4}"/>
              </a:ext>
            </a:extLst>
          </p:cNvPr>
          <p:cNvSpPr/>
          <p:nvPr/>
        </p:nvSpPr>
        <p:spPr>
          <a:xfrm>
            <a:off x="1165886" y="3000645"/>
            <a:ext cx="9860225" cy="856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rgbClr val="FFFFFF"/>
                </a:solidFill>
                <a:latin typeface="Montserrat"/>
              </a:rPr>
              <a:t>THANK YOU!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7858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Office Theme">
  <a:themeElements>
    <a:clrScheme name="Creat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188082"/>
      </a:accent5>
      <a:accent6>
        <a:srgbClr val="0B2D4D"/>
      </a:accent6>
      <a:hlink>
        <a:srgbClr val="0000FF"/>
      </a:hlink>
      <a:folHlink>
        <a:srgbClr val="FF00FF"/>
      </a:folHlink>
    </a:clrScheme>
    <a:fontScheme name="Creatio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Creat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188082"/>
      </a:accent5>
      <a:accent6>
        <a:srgbClr val="0B2D4D"/>
      </a:accent6>
      <a:hlink>
        <a:srgbClr val="0000FF"/>
      </a:hlink>
      <a:folHlink>
        <a:srgbClr val="FF00FF"/>
      </a:folHlink>
    </a:clrScheme>
    <a:fontScheme name="Creatio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Широкоэкранный</PresentationFormat>
  <Paragraphs>43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1_Office Theme</vt:lpstr>
      <vt:lpstr>Office Theme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Dzhavid Tambakuchi</dc:creator>
  <cp:lastModifiedBy>Nikita Kalinichenko</cp:lastModifiedBy>
  <cp:revision>331</cp:revision>
  <dcterms:created xsi:type="dcterms:W3CDTF">2023-08-29T10:38:26Z</dcterms:created>
  <dcterms:modified xsi:type="dcterms:W3CDTF">2023-10-26T11:20:53Z</dcterms:modified>
</cp:coreProperties>
</file>